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3" r:id="rId4"/>
    <p:sldId id="264" r:id="rId5"/>
    <p:sldId id="270" r:id="rId6"/>
    <p:sldId id="285" r:id="rId7"/>
    <p:sldId id="271" r:id="rId8"/>
    <p:sldId id="273" r:id="rId9"/>
    <p:sldId id="275" r:id="rId10"/>
    <p:sldId id="274" r:id="rId11"/>
    <p:sldId id="276" r:id="rId12"/>
    <p:sldId id="277" r:id="rId13"/>
    <p:sldId id="278" r:id="rId14"/>
    <p:sldId id="279" r:id="rId15"/>
    <p:sldId id="280" r:id="rId16"/>
    <p:sldId id="282" r:id="rId17"/>
    <p:sldId id="272" r:id="rId18"/>
    <p:sldId id="283" r:id="rId19"/>
    <p:sldId id="281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CC66"/>
    <a:srgbClr val="CBE72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9" autoAdjust="0"/>
    <p:restoredTop sz="94660" autoAdjust="0"/>
  </p:normalViewPr>
  <p:slideViewPr>
    <p:cSldViewPr snapToGrid="0">
      <p:cViewPr varScale="1">
        <p:scale>
          <a:sx n="57" d="100"/>
          <a:sy n="57" d="100"/>
        </p:scale>
        <p:origin x="-115" y="-23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3906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C5EC4-C0A2-481F-A293-8395B7F08D8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51CC-1262-4101-9C87-E4F524193D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91347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C5EC4-C0A2-481F-A293-8395B7F08D8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51CC-1262-4101-9C87-E4F524193D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9476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C5EC4-C0A2-481F-A293-8395B7F08D8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51CC-1262-4101-9C87-E4F524193D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2539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C5EC4-C0A2-481F-A293-8395B7F08D8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51CC-1262-4101-9C87-E4F524193D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21924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C5EC4-C0A2-481F-A293-8395B7F08D8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51CC-1262-4101-9C87-E4F524193D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7936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C5EC4-C0A2-481F-A293-8395B7F08D8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51CC-1262-4101-9C87-E4F524193D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70103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C5EC4-C0A2-481F-A293-8395B7F08D8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51CC-1262-4101-9C87-E4F524193D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7873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C5EC4-C0A2-481F-A293-8395B7F08D8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51CC-1262-4101-9C87-E4F524193D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1153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C5EC4-C0A2-481F-A293-8395B7F08D8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51CC-1262-4101-9C87-E4F524193D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01868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C5EC4-C0A2-481F-A293-8395B7F08D8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51CC-1262-4101-9C87-E4F524193D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06008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C5EC4-C0A2-481F-A293-8395B7F08D8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D51CC-1262-4101-9C87-E4F524193D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4224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C5EC4-C0A2-481F-A293-8395B7F08D82}" type="datetimeFigureOut">
              <a:rPr lang="ru-RU" smtClean="0"/>
              <a:pPr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D51CC-1262-4101-9C87-E4F524193D3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5992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863" y="0"/>
            <a:ext cx="685608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/>
          <p:cNvSpPr/>
          <p:nvPr/>
        </p:nvSpPr>
        <p:spPr>
          <a:xfrm>
            <a:off x="1977799" y="1825965"/>
            <a:ext cx="9576082" cy="3821373"/>
          </a:xfrm>
          <a:prstGeom prst="roundRect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520700" h="400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0129" y="2860158"/>
            <a:ext cx="8564962" cy="52352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dirty="0" smtClean="0"/>
              <a:t>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3200" dirty="0" smtClean="0"/>
              <a:t>неделя</a:t>
            </a:r>
            <a:r>
              <a:rPr lang="ru-RU" sz="3200" dirty="0" smtClean="0"/>
              <a:t>: «Новости с праздника»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развитие речи:</a:t>
            </a:r>
            <a:br>
              <a:rPr lang="ru-RU" sz="3200" dirty="0" smtClean="0"/>
            </a:br>
            <a:r>
              <a:rPr lang="ru-RU" sz="4800" b="1" dirty="0"/>
              <a:t/>
            </a:r>
            <a:br>
              <a:rPr lang="ru-RU" sz="4800" b="1" dirty="0"/>
            </a:br>
            <a:endParaRPr lang="ru-RU" sz="4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48118" y="3644153"/>
            <a:ext cx="9869308" cy="107721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3200" dirty="0" smtClean="0">
              <a:ln/>
              <a:latin typeface="Arial Black" panose="020B0A04020102020204" pitchFamily="34" charset="0"/>
            </a:endParaRPr>
          </a:p>
          <a:p>
            <a:pPr algn="ctr"/>
            <a:r>
              <a:rPr lang="ru-RU" sz="3200" dirty="0" smtClean="0">
                <a:ln/>
                <a:latin typeface="Arial Black" panose="020B0A04020102020204" pitchFamily="34" charset="0"/>
              </a:rPr>
              <a:t>«Мы </a:t>
            </a:r>
            <a:r>
              <a:rPr lang="ru-RU" sz="3200" dirty="0">
                <a:ln/>
                <a:latin typeface="Arial Black" panose="020B0A04020102020204" pitchFamily="34" charset="0"/>
              </a:rPr>
              <a:t>– журналисты»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45488" y="1850065"/>
            <a:ext cx="8048847" cy="3615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МБДОУ «Детский сад № 78 комбинированного вида с татарским языком воспитания и обучения» Авиастроительного района г. Казани​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23882" y="4746812"/>
            <a:ext cx="8042593" cy="5163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старшая группа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438108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137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/>
          <p:cNvSpPr/>
          <p:nvPr/>
        </p:nvSpPr>
        <p:spPr>
          <a:xfrm>
            <a:off x="4852311" y="1429633"/>
            <a:ext cx="5181245" cy="655093"/>
          </a:xfrm>
          <a:prstGeom prst="roundRect">
            <a:avLst/>
          </a:prstGeom>
          <a:solidFill>
            <a:srgbClr val="CBE721"/>
          </a:solidFill>
          <a:ln>
            <a:solidFill>
              <a:srgbClr val="CBE72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4394" y="1552670"/>
            <a:ext cx="8843749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этап – «Мы-исследователи»</a:t>
            </a:r>
          </a:p>
          <a:p>
            <a:pPr marL="0" indent="0">
              <a:buNone/>
            </a:pPr>
            <a:r>
              <a:rPr lang="ru-RU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расширение представлений детей о средствах массовой информации, о роли газет и журналов в жизни людей, формирование начальных представлений о профессиях, связанных с журналистикой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Знакомство с таким понятиями, как 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«Журнал»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«Газета»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История создания газеты и журнала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Целенаправленное рассматривание и изучение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Знакомство с профессией 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«Фоторепортера»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Знакомство с историей создания Фотоаппаратов 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Знакомство с профессиями: 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Журналист</a:t>
            </a:r>
            <a:r>
              <a:rPr lang="ru-RU" sz="18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»,«Редактор</a:t>
            </a:r>
            <a:r>
              <a:rPr lang="ru-RU" sz="1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«Художник - оформитель»</a:t>
            </a:r>
          </a:p>
        </p:txBody>
      </p:sp>
      <p:pic>
        <p:nvPicPr>
          <p:cNvPr id="17410" name="Picture 2" descr="http://dev.9-channel.com/wp-content/uploads/2016/03/detskoe-chtenie-800x46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27" y="1911680"/>
            <a:ext cx="2258241" cy="13126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://eclass86.ru/wp-content/uploads/2016/09/4182b5161e3c-853x102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81" y="3377106"/>
            <a:ext cx="1540632" cy="18492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http://i.imgur.com/zVujN2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257" y="3271875"/>
            <a:ext cx="1606384" cy="20727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78610653"/>
      </p:ext>
    </p:extLst>
  </p:cSld>
  <p:clrMapOvr>
    <a:masterClrMapping/>
  </p:clrMapOvr>
  <p:transition spd="slow">
    <p:strips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973"/>
            <a:ext cx="12192000" cy="6858000"/>
          </a:xfrm>
          <a:prstGeom prst="rect">
            <a:avLst/>
          </a:prstGeom>
        </p:spPr>
      </p:pic>
      <p:sp>
        <p:nvSpPr>
          <p:cNvPr id="23" name="Стрелка: вниз 22"/>
          <p:cNvSpPr/>
          <p:nvPr/>
        </p:nvSpPr>
        <p:spPr>
          <a:xfrm rot="2928795">
            <a:off x="4408510" y="2908981"/>
            <a:ext cx="341194" cy="2763481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низ 21"/>
          <p:cNvSpPr/>
          <p:nvPr/>
        </p:nvSpPr>
        <p:spPr>
          <a:xfrm rot="19373399">
            <a:off x="5872147" y="2719916"/>
            <a:ext cx="341194" cy="2963081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низ 23"/>
          <p:cNvSpPr/>
          <p:nvPr/>
        </p:nvSpPr>
        <p:spPr>
          <a:xfrm rot="17587854">
            <a:off x="5886197" y="2912741"/>
            <a:ext cx="341194" cy="1722291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: вниз 15"/>
          <p:cNvSpPr/>
          <p:nvPr/>
        </p:nvSpPr>
        <p:spPr>
          <a:xfrm rot="3910601">
            <a:off x="4978102" y="3107773"/>
            <a:ext cx="341194" cy="947254"/>
          </a:xfrm>
          <a:prstGeom prst="downArrow">
            <a:avLst/>
          </a:prstGeom>
          <a:solidFill>
            <a:srgbClr val="FFFF00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/>
          <p:cNvSpPr/>
          <p:nvPr/>
        </p:nvSpPr>
        <p:spPr>
          <a:xfrm>
            <a:off x="3099198" y="2528614"/>
            <a:ext cx="5688803" cy="985962"/>
          </a:xfrm>
          <a:prstGeom prst="roundRect">
            <a:avLst/>
          </a:prstGeom>
          <a:solidFill>
            <a:srgbClr val="7030A0"/>
          </a:solidFill>
          <a:ln>
            <a:solidFill>
              <a:srgbClr val="CBE721"/>
            </a:solidFill>
          </a:ln>
          <a:scene3d>
            <a:camera prst="orthographicFront"/>
            <a:lightRig rig="threePt" dir="t"/>
          </a:scene3d>
          <a:sp3d>
            <a:bevelT w="285750" h="279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/>
          <p:cNvSpPr/>
          <p:nvPr/>
        </p:nvSpPr>
        <p:spPr>
          <a:xfrm>
            <a:off x="3628697" y="301311"/>
            <a:ext cx="5181245" cy="655093"/>
          </a:xfrm>
          <a:prstGeom prst="roundRect">
            <a:avLst/>
          </a:prstGeom>
          <a:solidFill>
            <a:srgbClr val="CBE721"/>
          </a:solidFill>
          <a:ln>
            <a:solidFill>
              <a:srgbClr val="CBE72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47061" y="101736"/>
            <a:ext cx="5481068" cy="105424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этап – «Говорим правильно»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1705" y="1869141"/>
            <a:ext cx="116586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развитие коммуникативных навыков, изучение азов риторики, знакомство с такими понятиями, как – темп речи, тембр голоса, совершенствование умений владения монологической и диалогической формами речи.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99198" y="2835751"/>
            <a:ext cx="5907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Нетрадиционные и традиционные методы и приемы: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846998" y="3586403"/>
            <a:ext cx="29524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Наглядное Моделирование </a:t>
            </a:r>
          </a:p>
          <a:p>
            <a:pPr algn="ctr"/>
            <a:r>
              <a:rPr lang="ru-RU" dirty="0"/>
              <a:t>Мнемотехника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713036" y="5130200"/>
            <a:ext cx="14666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Прием </a:t>
            </a:r>
          </a:p>
          <a:p>
            <a:pPr algn="ctr"/>
            <a:r>
              <a:rPr lang="ru-RU" dirty="0"/>
              <a:t>«</a:t>
            </a:r>
            <a:r>
              <a:rPr lang="ru-RU" dirty="0" err="1"/>
              <a:t>Изосказка</a:t>
            </a:r>
            <a:r>
              <a:rPr lang="ru-RU" dirty="0"/>
              <a:t>»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777314" y="3871370"/>
            <a:ext cx="24107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Прием </a:t>
            </a:r>
          </a:p>
          <a:p>
            <a:pPr algn="ctr"/>
            <a:r>
              <a:rPr lang="ru-RU" dirty="0"/>
              <a:t>«Интервьюирование»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7908620" y="5203491"/>
            <a:ext cx="41505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Развитие дикции: темпа и силы голоса</a:t>
            </a:r>
          </a:p>
          <a:p>
            <a:r>
              <a:rPr lang="ru-RU" dirty="0"/>
              <a:t> посредством использования</a:t>
            </a:r>
          </a:p>
          <a:p>
            <a:r>
              <a:rPr lang="ru-RU" dirty="0"/>
              <a:t> различных форм фольклора: </a:t>
            </a:r>
          </a:p>
          <a:p>
            <a:r>
              <a:rPr lang="ru-RU" dirty="0"/>
              <a:t>Скороговорки </a:t>
            </a:r>
            <a:r>
              <a:rPr lang="ru-RU" dirty="0" err="1"/>
              <a:t>потешки</a:t>
            </a:r>
            <a:r>
              <a:rPr lang="ru-RU" dirty="0"/>
              <a:t> </a:t>
            </a:r>
          </a:p>
        </p:txBody>
      </p:sp>
      <p:pic>
        <p:nvPicPr>
          <p:cNvPr id="15362" name="Picture 2" descr="http://womanadvice.ru/sites/default/files/imagecache/width_200/34/mnemotehnika_dlya_doshkolnikov_tablicy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1" y="3192588"/>
            <a:ext cx="1545598" cy="11128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://tapenik.ru/dizain/izo_1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403" y="4526528"/>
            <a:ext cx="1704633" cy="19187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6" descr="http://ru.stockfresh.com/thumbs/lenm/4955219_%D0%BF%D0%B0%D0%BD%D0%B5%D0%BB%D1%8C-%D0%B8%D0%BD%D1%82%D0%B5%D1%80%D0%B2%D1%8C%D1%8E-%D0%B8%D0%BB%D0%BB%D1%8E%D1%81%D1%82%D1%80%D0%B0%D1%86%D0%B8%D1%8F-%D0%B6%D0%B5%D0%BD%D1%89%D0%B8%D0%BD%D1%83-%D0%B3%D1%80%D0%B8%D0%BB%D1%8C-%D1%86%D0%B8%D1%84%D1%80%D0%BE%D0%B2%D0%BE%D0%B9.jpg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8" name="Picture 8" descr="http://www.onlineradioschool.com/uploads/2/8/3/4/28341381/221931.jpg?3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780" y="3627438"/>
            <a:ext cx="1901162" cy="13511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http://classbakesale.com/_cbs/wp-content/uploads/2012/05/teacher1-208x300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152" y="5053549"/>
            <a:ext cx="1164121" cy="16790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01408070"/>
      </p:ext>
    </p:extLst>
  </p:cSld>
  <p:clrMapOvr>
    <a:masterClrMapping/>
  </p:clrMapOvr>
  <p:transition spd="slow">
    <p:strips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08590" y="1565660"/>
            <a:ext cx="3676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Интервьюирование-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492" y="2027325"/>
            <a:ext cx="121465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работе по обучению приему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«Интервьюирование»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использовали </a:t>
            </a: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 «Мнемотехника»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в переводе означает </a:t>
            </a: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«искусство запоминания».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Прием, заметно облегчает овладение детьми, связной речью, кроме того, наличие </a:t>
            </a: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зрительного плана – схемы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делает диалог четким, связным и последовательным, обеспечивая </a:t>
            </a: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эффективное запоминание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сохранение и </a:t>
            </a: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воспроизведение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информации, а это имеет приоритетное значение для полноценной </a:t>
            </a:r>
            <a:r>
              <a:rPr lang="ru-RU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подготовки к школе.</a:t>
            </a:r>
          </a:p>
        </p:txBody>
      </p:sp>
      <p:pic>
        <p:nvPicPr>
          <p:cNvPr id="14338" name="Picture 2" descr="http://tapenik.ru/dizain/deti_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45" y="3622070"/>
            <a:ext cx="2917109" cy="31185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weclipart.com/gimg/05FEBB5F610FBC09/RcAyBgE5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47449">
            <a:off x="2038065" y="4976252"/>
            <a:ext cx="681882" cy="6818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: скругленные углы 10"/>
          <p:cNvSpPr/>
          <p:nvPr/>
        </p:nvSpPr>
        <p:spPr>
          <a:xfrm>
            <a:off x="3708831" y="3504652"/>
            <a:ext cx="2326205" cy="1607613"/>
          </a:xfrm>
          <a:prstGeom prst="roundRect">
            <a:avLst/>
          </a:prstGeom>
          <a:solidFill>
            <a:srgbClr val="CBE721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374650" h="158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: скругленные углы 11"/>
          <p:cNvSpPr/>
          <p:nvPr/>
        </p:nvSpPr>
        <p:spPr>
          <a:xfrm>
            <a:off x="9406486" y="5222269"/>
            <a:ext cx="2214297" cy="1525728"/>
          </a:xfrm>
          <a:prstGeom prst="roundRect">
            <a:avLst/>
          </a:prstGeom>
          <a:solidFill>
            <a:srgbClr val="CBE721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374650" h="158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/>
          <p:cNvSpPr/>
          <p:nvPr/>
        </p:nvSpPr>
        <p:spPr>
          <a:xfrm>
            <a:off x="6622328" y="5222269"/>
            <a:ext cx="2214297" cy="1525728"/>
          </a:xfrm>
          <a:prstGeom prst="roundRect">
            <a:avLst/>
          </a:prstGeom>
          <a:solidFill>
            <a:srgbClr val="CBE721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374650" h="158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/>
          <p:cNvSpPr/>
          <p:nvPr/>
        </p:nvSpPr>
        <p:spPr>
          <a:xfrm>
            <a:off x="3681913" y="5222269"/>
            <a:ext cx="2353121" cy="1518314"/>
          </a:xfrm>
          <a:prstGeom prst="roundRect">
            <a:avLst/>
          </a:prstGeom>
          <a:solidFill>
            <a:srgbClr val="CBE721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374650" h="158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/>
          <p:cNvSpPr/>
          <p:nvPr/>
        </p:nvSpPr>
        <p:spPr>
          <a:xfrm>
            <a:off x="9403870" y="3504652"/>
            <a:ext cx="2214297" cy="1525728"/>
          </a:xfrm>
          <a:prstGeom prst="roundRect">
            <a:avLst/>
          </a:prstGeom>
          <a:solidFill>
            <a:srgbClr val="CBE721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374650" h="158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/>
          <p:cNvSpPr/>
          <p:nvPr/>
        </p:nvSpPr>
        <p:spPr>
          <a:xfrm>
            <a:off x="6622328" y="3495445"/>
            <a:ext cx="2214297" cy="1654556"/>
          </a:xfrm>
          <a:prstGeom prst="roundRect">
            <a:avLst/>
          </a:prstGeom>
          <a:solidFill>
            <a:srgbClr val="CBE721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374650" h="158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42" name="Picture 6" descr="http://s29.postimg.org/w5igpgxjb/8f947c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29808">
            <a:off x="3604601" y="3642636"/>
            <a:ext cx="1129829" cy="11373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462930" y="4016070"/>
            <a:ext cx="1655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Вход в Диалог Приветствие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768419" y="4574259"/>
            <a:ext cx="20084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Интервью</a:t>
            </a:r>
          </a:p>
        </p:txBody>
      </p:sp>
      <p:pic>
        <p:nvPicPr>
          <p:cNvPr id="14344" name="Picture 8" descr="https://thecliparts.com/wp-content/uploads/2016/06/tv-clipar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140" y="3495445"/>
            <a:ext cx="1570619" cy="11779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http://clipart.coolclips.com/480/vectors/tf05060/CoolClips_arts024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2763">
            <a:off x="7670126" y="4076681"/>
            <a:ext cx="758263" cy="6145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9513132" y="4364292"/>
            <a:ext cx="1995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 о работе </a:t>
            </a:r>
          </a:p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профессии</a:t>
            </a:r>
          </a:p>
        </p:txBody>
      </p:sp>
      <p:pic>
        <p:nvPicPr>
          <p:cNvPr id="14350" name="Picture 14" descr="http://crespo.com.ua/wp-content/uploads/2013/03/046_doloni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222" y="3597345"/>
            <a:ext cx="1624652" cy="8374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4070722" y="6072142"/>
            <a:ext cx="15690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Рабочие 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Инструменты</a:t>
            </a:r>
          </a:p>
        </p:txBody>
      </p:sp>
      <p:pic>
        <p:nvPicPr>
          <p:cNvPr id="14352" name="Picture 16" descr="http://www.hello-world.com/images/vocabulary/N444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50269">
            <a:off x="4273792" y="5261488"/>
            <a:ext cx="1157254" cy="11572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6986799" y="6084043"/>
            <a:ext cx="15450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Отношение </a:t>
            </a:r>
          </a:p>
          <a:p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профессии </a:t>
            </a:r>
          </a:p>
        </p:txBody>
      </p:sp>
      <p:pic>
        <p:nvPicPr>
          <p:cNvPr id="14354" name="Picture 18" descr="https://avatanplus.com/files/resources/mid/5784b9dc1dbb9155de7603da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227" y="5341941"/>
            <a:ext cx="920497" cy="80214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0" h="0"/>
            <a:bevelB w="0" h="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9483524" y="6076573"/>
            <a:ext cx="21073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Выход из Диалога </a:t>
            </a:r>
          </a:p>
          <a:p>
            <a:pPr algn="ctr"/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Прощание</a:t>
            </a:r>
          </a:p>
        </p:txBody>
      </p:sp>
      <p:pic>
        <p:nvPicPr>
          <p:cNvPr id="14356" name="Picture 20" descr="http://www.clipartbest.com/cliparts/dc7/Lze/dc7Lze8zi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7306" y="5222269"/>
            <a:ext cx="1059976" cy="10599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30432790"/>
      </p:ext>
    </p:extLst>
  </p:cSld>
  <p:clrMapOvr>
    <a:masterClrMapping/>
  </p:clrMapOvr>
  <p:transition spd="slow">
    <p:strips dir="r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137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/>
          <p:cNvSpPr/>
          <p:nvPr/>
        </p:nvSpPr>
        <p:spPr>
          <a:xfrm>
            <a:off x="3487208" y="175378"/>
            <a:ext cx="5181245" cy="655093"/>
          </a:xfrm>
          <a:prstGeom prst="roundRect">
            <a:avLst/>
          </a:prstGeom>
          <a:solidFill>
            <a:srgbClr val="CBE721"/>
          </a:solidFill>
          <a:ln>
            <a:solidFill>
              <a:srgbClr val="CBE72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0662" y="290388"/>
            <a:ext cx="4279710" cy="5354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этап – «Деятельный»</a:t>
            </a:r>
          </a:p>
        </p:txBody>
      </p:sp>
      <p:sp>
        <p:nvSpPr>
          <p:cNvPr id="7" name="Прямоугольник: скругленные углы 6"/>
          <p:cNvSpPr/>
          <p:nvPr/>
        </p:nvSpPr>
        <p:spPr>
          <a:xfrm>
            <a:off x="277799" y="1777986"/>
            <a:ext cx="4662691" cy="3667471"/>
          </a:xfrm>
          <a:prstGeom prst="roundRect">
            <a:avLst/>
          </a:prstGeom>
          <a:solidFill>
            <a:srgbClr val="00B0F0"/>
          </a:solidFill>
          <a:ln>
            <a:solidFill>
              <a:srgbClr val="CBE721"/>
            </a:solidFill>
          </a:ln>
          <a:scene3d>
            <a:camera prst="orthographicFront"/>
            <a:lightRig rig="threePt" dir="t"/>
          </a:scene3d>
          <a:sp3d>
            <a:bevelT w="285750" h="279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389423" y="1897138"/>
            <a:ext cx="25122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Пресс- центр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68740" y="2488336"/>
            <a:ext cx="398514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7030A0"/>
                </a:solidFill>
              </a:rPr>
              <a:t>Цель: раскрытие творческих способностей детей умение работать в команде над созданием Детского журнала. </a:t>
            </a:r>
          </a:p>
        </p:txBody>
      </p:sp>
      <p:pic>
        <p:nvPicPr>
          <p:cNvPr id="13314" name="Picture 2" descr="http://s5.postimg.org/9t588khrr/buton_2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061" y="3506527"/>
            <a:ext cx="5663820" cy="33514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501" y="933058"/>
            <a:ext cx="2114723" cy="251893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616" y="899280"/>
            <a:ext cx="2114723" cy="251893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253" y="1057493"/>
            <a:ext cx="1662400" cy="2270066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6116972" y="2657480"/>
            <a:ext cx="13274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Фантазеры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8076187" y="2641690"/>
            <a:ext cx="12941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ru-RU" sz="1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оциологи</a:t>
            </a:r>
            <a:endParaRPr lang="ru-RU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990489" y="2641690"/>
            <a:ext cx="12623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Краеведы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810742" y="4981326"/>
            <a:ext cx="17646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Исследователи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958224" y="5182263"/>
            <a:ext cx="13042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Художники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9682073" y="5366805"/>
            <a:ext cx="17083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Корреспонденты</a:t>
            </a:r>
          </a:p>
        </p:txBody>
      </p:sp>
    </p:spTree>
    <p:extLst>
      <p:ext uri="{BB962C8B-B14F-4D97-AF65-F5344CB8AC3E}">
        <p14:creationId xmlns="" xmlns:p14="http://schemas.microsoft.com/office/powerpoint/2010/main" val="41717138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8061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/>
          <p:cNvSpPr/>
          <p:nvPr/>
        </p:nvSpPr>
        <p:spPr>
          <a:xfrm>
            <a:off x="2743199" y="300251"/>
            <a:ext cx="6837529" cy="1364776"/>
          </a:xfrm>
          <a:prstGeom prst="roundRect">
            <a:avLst/>
          </a:prstGeom>
          <a:solidFill>
            <a:srgbClr val="00B050"/>
          </a:solidFill>
          <a:ln>
            <a:solidFill>
              <a:srgbClr val="CBE721"/>
            </a:solidFill>
          </a:ln>
          <a:scene3d>
            <a:camera prst="orthographicFront"/>
            <a:lightRig rig="threePt" dir="t"/>
          </a:scene3d>
          <a:sp3d>
            <a:bevelT w="285750" h="279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017907" y="480179"/>
            <a:ext cx="6116610" cy="95410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800" b="1" dirty="0">
                <a:ln/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Предметно- развивающая среда </a:t>
            </a:r>
          </a:p>
          <a:p>
            <a:pPr algn="ctr"/>
            <a:r>
              <a:rPr lang="ru-RU" sz="2800" b="1" dirty="0" smtClean="0">
                <a:ln/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Пресс-центра (Д/И «</a:t>
            </a:r>
            <a:r>
              <a:rPr lang="ru-RU" sz="2800" b="1" smtClean="0">
                <a:ln/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лишнее»)</a:t>
            </a:r>
            <a:endParaRPr lang="ru-RU" sz="2800" b="1" dirty="0">
              <a:ln/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734645" y="1965278"/>
            <a:ext cx="36921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Атрибуты журналиста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291137" y="2009474"/>
            <a:ext cx="1649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</a:rPr>
              <a:t>Микрофон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969488" y="2792161"/>
            <a:ext cx="19253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</a:rPr>
              <a:t>Фотоаппарат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316867" y="2916910"/>
            <a:ext cx="15398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</a:rPr>
              <a:t>Диктофон</a:t>
            </a:r>
          </a:p>
        </p:txBody>
      </p:sp>
      <p:pic>
        <p:nvPicPr>
          <p:cNvPr id="13" name="Picture 4" descr="http://weclipart.com/gimg/05FEBB5F610FBC09/RcAyBgE5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2178">
            <a:off x="4874689" y="2725347"/>
            <a:ext cx="1714946" cy="17149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://i55.carguru.ru/37/14/41437/10/1136810/7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8528" y="3328150"/>
            <a:ext cx="2550994" cy="22512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a5.mzstatic.com/eu/r30/Purple1/v4/fa/47/cb/fa47cb07-7445-f027-f310-13295bc23bc1/icon51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4938" y="3429000"/>
            <a:ext cx="2436127" cy="243612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FFCC66"/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556376" y="2330496"/>
            <a:ext cx="368325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/>
                </a:solidFill>
              </a:rPr>
              <a:t>Блокнот</a:t>
            </a:r>
            <a:r>
              <a:rPr lang="ru-RU" sz="2400" b="1" dirty="0">
                <a:solidFill>
                  <a:srgbClr val="00B0F0"/>
                </a:solidFill>
              </a:rPr>
              <a:t>                 </a:t>
            </a:r>
          </a:p>
          <a:p>
            <a:endParaRPr lang="ru-RU" sz="2400" b="1" dirty="0">
              <a:solidFill>
                <a:srgbClr val="00B0F0"/>
              </a:solidFill>
            </a:endParaRPr>
          </a:p>
          <a:p>
            <a:r>
              <a:rPr lang="ru-RU" sz="2400" b="1" dirty="0">
                <a:solidFill>
                  <a:srgbClr val="00B0F0"/>
                </a:solidFill>
              </a:rPr>
              <a:t>                                  </a:t>
            </a:r>
            <a:r>
              <a:rPr lang="ru-RU" sz="2400" b="1" dirty="0">
                <a:solidFill>
                  <a:schemeClr val="accent1"/>
                </a:solidFill>
              </a:rPr>
              <a:t>Камера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</a:p>
        </p:txBody>
      </p:sp>
      <p:pic>
        <p:nvPicPr>
          <p:cNvPr id="17" name="Picture 6" descr="https://lh5.ggpht.com/GkqxgnEL164K1UDIC7ynTp72jCQvALHJKKNvZNnCQDCIUR_9r5MhKkujjzMZnOMua4c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71" y="3034641"/>
            <a:ext cx="1344268" cy="1344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://www.npepto.com/wp-content/uploads/2009/06/film-camera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417" y="3764782"/>
            <a:ext cx="2363792" cy="29547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clipart-library.com/image_gallery/134895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131" y="4638021"/>
            <a:ext cx="1153531" cy="8514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lum/>
          </a:blip>
          <a:srcRect/>
          <a:stretch>
            <a:fillRect/>
          </a:stretch>
        </p:blipFill>
        <p:spPr bwMode="auto">
          <a:xfrm>
            <a:off x="5216770" y="5389396"/>
            <a:ext cx="1629508" cy="128649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/>
        </p:spPr>
      </p:pic>
      <p:sp>
        <p:nvSpPr>
          <p:cNvPr id="20" name="Прямоугольник 19"/>
          <p:cNvSpPr/>
          <p:nvPr/>
        </p:nvSpPr>
        <p:spPr>
          <a:xfrm>
            <a:off x="5369167" y="4923692"/>
            <a:ext cx="1629509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/>
                </a:solidFill>
              </a:rPr>
              <a:t>Уборочный инвентарь</a:t>
            </a:r>
            <a:endParaRPr lang="ru-RU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72227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dir="in"/>
      </p:transition>
    </mc:Choice>
    <mc:Fallback>
      <p:transition spd="slow">
        <p:split dir="in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137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/>
          <p:cNvSpPr/>
          <p:nvPr/>
        </p:nvSpPr>
        <p:spPr>
          <a:xfrm>
            <a:off x="2743199" y="300251"/>
            <a:ext cx="6837529" cy="1364776"/>
          </a:xfrm>
          <a:prstGeom prst="roundRect">
            <a:avLst/>
          </a:prstGeom>
          <a:solidFill>
            <a:srgbClr val="00B050"/>
          </a:solidFill>
          <a:ln>
            <a:solidFill>
              <a:srgbClr val="CBE721"/>
            </a:solidFill>
          </a:ln>
          <a:scene3d>
            <a:camera prst="orthographicFront"/>
            <a:lightRig rig="threePt" dir="t"/>
          </a:scene3d>
          <a:sp3d>
            <a:bevelT w="285750" h="279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804186" y="429484"/>
            <a:ext cx="462838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</a:rPr>
              <a:t>Модель работы </a:t>
            </a:r>
          </a:p>
          <a:p>
            <a:pPr algn="ctr"/>
            <a:r>
              <a:rPr lang="ru-RU" sz="3200" b="1" dirty="0">
                <a:solidFill>
                  <a:srgbClr val="FFFF00"/>
                </a:solidFill>
              </a:rPr>
              <a:t>Юных Корреспондентов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97881" y="2164140"/>
            <a:ext cx="42525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Посещают интересные мероприятия ДОУ: утренники, праздники, развлечения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321144" y="4024230"/>
            <a:ext cx="17838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Берут интервью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516775" y="4208896"/>
            <a:ext cx="24366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Сочиняют свои статьи: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649141" y="2040343"/>
            <a:ext cx="24401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Обрабатывают письма пришедшие в Детскую редакцию </a:t>
            </a:r>
          </a:p>
        </p:txBody>
      </p:sp>
      <p:pic>
        <p:nvPicPr>
          <p:cNvPr id="1026" name="Picture 2" descr="http://www.chachaandfriends.com/media/home-service-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75" y="1613066"/>
            <a:ext cx="1770414" cy="17778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vrsochi.nethouse.ru/static/img/0000/0004/2526/42526905.7g81gr6vhd.W66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919" y="3489748"/>
            <a:ext cx="1915252" cy="19152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ldzvaigzdute.lt/paveiksliukai/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87541" y="3853743"/>
            <a:ext cx="1534176" cy="1534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jarkova.nios.ru/sites/default/files/0_ee415_4e1cc37d_ori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631" y="3429000"/>
            <a:ext cx="2606997" cy="19291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otvet.imgsmail.ru/download/68131105_c6f9435f1fa9fdb5e3f2912023ca2ac7_80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038" y="1749254"/>
            <a:ext cx="1563622" cy="15636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6750232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/>
      </p:transition>
    </mc:Choice>
    <mc:Fallback>
      <p:transition spd="slow">
        <p:spli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137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/>
          <p:cNvSpPr/>
          <p:nvPr/>
        </p:nvSpPr>
        <p:spPr>
          <a:xfrm>
            <a:off x="2609020" y="230425"/>
            <a:ext cx="6837529" cy="1364776"/>
          </a:xfrm>
          <a:prstGeom prst="roundRect">
            <a:avLst/>
          </a:prstGeom>
          <a:solidFill>
            <a:srgbClr val="CBE721"/>
          </a:solidFill>
          <a:ln>
            <a:solidFill>
              <a:srgbClr val="CBE721"/>
            </a:solidFill>
          </a:ln>
          <a:scene3d>
            <a:camera prst="orthographicFront"/>
            <a:lightRig rig="threePt" dir="t"/>
          </a:scene3d>
          <a:sp3d>
            <a:bevelT w="285750" h="279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25657" y="216299"/>
            <a:ext cx="6604253" cy="1115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5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/>
            <a:r>
              <a:rPr lang="ru-RU" sz="2800" b="1" dirty="0">
                <a:solidFill>
                  <a:srgbClr val="FF0000"/>
                </a:solidFill>
              </a:rPr>
              <a:t>Основные виды детской деятельности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</a:rPr>
              <a:t>Пресс-центра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2509" y="1825626"/>
            <a:ext cx="48281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>
              <a:solidFill>
                <a:srgbClr val="00000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Коммуникативная деятельность: 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000" dirty="0"/>
              <a:t>Интервьюирование 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000" dirty="0"/>
              <a:t>Рассказ воспитателя 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000" dirty="0"/>
              <a:t>Восприятие худ. литературы 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000" dirty="0"/>
              <a:t>Беседы 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000" dirty="0"/>
              <a:t>Дидактические игры 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000" dirty="0"/>
              <a:t>Настольно-печатные игры 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000" dirty="0"/>
              <a:t>Викторины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63434" y="2486061"/>
            <a:ext cx="3395663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Игровая деятельность: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dirty="0"/>
              <a:t>Сюжетно-ролевые игры: «Мы журналисты» «Редакция газеты» 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dirty="0"/>
              <a:t>Пресс-коференция «Сто вопросов взрослому»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dirty="0"/>
              <a:t>Программа «Вечерние новости» 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dirty="0"/>
              <a:t>Программа: «Телемост» </a:t>
            </a:r>
          </a:p>
          <a:p>
            <a:r>
              <a:rPr lang="ru-RU" b="1" dirty="0">
                <a:latin typeface="Verdana" panose="020B0604030504040204" pitchFamily="34" charset="0"/>
              </a:rPr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304199" y="1945167"/>
            <a:ext cx="373540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Изобразительная 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деятельность 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dirty="0"/>
              <a:t>Рисование иллюстраций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dirty="0"/>
              <a:t>Конструирование коллажа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dirty="0"/>
              <a:t>Аппликация для заметок </a:t>
            </a:r>
          </a:p>
          <a:p>
            <a:endParaRPr lang="ru-RU" dirty="0"/>
          </a:p>
        </p:txBody>
      </p:sp>
      <p:pic>
        <p:nvPicPr>
          <p:cNvPr id="2050" name="Picture 2" descr="http://mirtvorchestv.ru/art-k/proforientacij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403" y="3667628"/>
            <a:ext cx="2277736" cy="22435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85752204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137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164" y="1743737"/>
            <a:ext cx="8960893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Планируемый результат: 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Овладение связной диалогической и монологической речью через изучение основ профессии журналиста. 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Развитие коммуникативных навыков и творческого потенциала каждого ребенка как субъекта отношений с самим собой, успешного взаимодействия детей друг с другом, сотрудниками, родителями и гостями детского сада. 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Создание у дошкольников чувства принадлежности к группе, развитие положительных эмоций от общего, творческого дела. 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Сотрудничество с семьей в познавательном и социальном развитии дошкольника и подготовка к школе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9458" name="Picture 2" descr="http://sad7elochka.ru/wp-content/uploads/2014/09/%D0%B2%D0%B5%D1%81%D0%B5%D0%BB%D1%8B%D0%B9-%D0%BA%D0%B0%D1%80%D0%B0%D0%BD%D0%B4%D0%B0%D1%8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211">
            <a:off x="8764337" y="2660663"/>
            <a:ext cx="3301621" cy="25174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46509443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137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/>
          <p:cNvSpPr/>
          <p:nvPr/>
        </p:nvSpPr>
        <p:spPr>
          <a:xfrm>
            <a:off x="2609020" y="230425"/>
            <a:ext cx="6837529" cy="1364776"/>
          </a:xfrm>
          <a:prstGeom prst="roundRect">
            <a:avLst/>
          </a:prstGeom>
          <a:solidFill>
            <a:srgbClr val="00B0F0"/>
          </a:solidFill>
          <a:ln>
            <a:solidFill>
              <a:srgbClr val="CBE721"/>
            </a:solidFill>
          </a:ln>
          <a:scene3d>
            <a:camera prst="orthographicFront"/>
            <a:lightRig rig="threePt" dir="t"/>
          </a:scene3d>
          <a:sp3d>
            <a:bevelT w="285750" h="279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Перспектива развития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979784" y="2195275"/>
            <a:ext cx="6096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Представление газеты </a:t>
            </a:r>
          </a:p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Arial" panose="020B0604020202020204" pitchFamily="34" charset="0"/>
              </a:rPr>
              <a:t>«Мир детства»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3074" name="Picture 2" descr="http://biblioteka-48.ucoz.ru/kniga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2323">
            <a:off x="314477" y="3720101"/>
            <a:ext cx="3156000" cy="22131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detsad25pushkin.ucoz.ru/kons/t.vikt.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661" y="1825626"/>
            <a:ext cx="3005281" cy="37961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49264093"/>
      </p:ext>
    </p:extLst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137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55694" y="2729753"/>
            <a:ext cx="8821271" cy="1075765"/>
          </a:xfrm>
          <a:prstGeom prst="rect">
            <a:avLst/>
          </a:prstGeom>
          <a:noFill/>
        </p:spPr>
        <p:txBody>
          <a:bodyPr wrap="square" rtlCol="0">
            <a:prstTxWarp prst="textTriangl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 !!!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6561564"/>
      </p:ext>
    </p:extLst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246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094" y="1310640"/>
            <a:ext cx="11483788" cy="5044440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3900" b="1" dirty="0">
                <a:solidFill>
                  <a:srgbClr val="FF0000"/>
                </a:solidFill>
              </a:rPr>
              <a:t>Актуальность</a:t>
            </a:r>
            <a:r>
              <a:rPr lang="ru-RU" sz="3900" dirty="0">
                <a:solidFill>
                  <a:srgbClr val="FF0000"/>
                </a:solidFill>
              </a:rPr>
              <a:t>.</a:t>
            </a:r>
          </a:p>
          <a:p>
            <a:pPr algn="just">
              <a:buNone/>
            </a:pPr>
            <a:r>
              <a:rPr lang="ru-RU" dirty="0"/>
              <a:t>  		</a:t>
            </a:r>
            <a:r>
              <a:rPr lang="ru-RU" sz="2600" dirty="0"/>
              <a:t>ФГОС дошкольного образования одним из целевых ориентиров на этапе завершения дошкольного образования определяет, что «ребенок достаточно хорошо владеет устной речью, может выражать свои мысли и чувства, может использовать речь для выражения своих мыслей, чувств и желаний, построения речевого высказывания в ситуации общения». Для успешного речевого развития дошкольников  необходимо создать условия, в которых они могли бы рассказать о том, что интересного произошло в группе или дома, поделиться своими впечатлениями, высказать свое мнение. Коммуникативная деятельность  тесно взаимосвязана  и с игровой деятельностью. В игре дети наиболее свободно общаются, выражают свои эмоции,  отражают свои знания об окружающей действительности, поэтому мы посчитали возможным реализовать игровой проект «Мы - журналисты».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03259918"/>
      </p:ext>
    </p:extLst>
  </p:cSld>
  <p:clrMapOvr>
    <a:masterClrMapping/>
  </p:clrMapOvr>
  <p:transition spd="slow">
    <p:push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137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996" y="1500568"/>
            <a:ext cx="11524004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Диалог, творчество, познание, саморазвитие - фундаментальные составляющие проекта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911" y="2646217"/>
            <a:ext cx="6894108" cy="3849399"/>
          </a:xfrm>
        </p:spPr>
        <p:txBody>
          <a:bodyPr/>
          <a:lstStyle/>
          <a:p>
            <a:pPr marL="0" indent="0" algn="ctr">
              <a:buNone/>
            </a:pPr>
            <a:endParaRPr lang="ru-RU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проекта: </a:t>
            </a:r>
          </a:p>
          <a:p>
            <a:pPr marL="0" indent="0">
              <a:buNone/>
            </a:pPr>
            <a:r>
              <a:rPr lang="ru-RU" dirty="0"/>
              <a:t>содействовать развитию коммуникативных навыков детей в игровой деятельности и социальной компетентности детей; направить интерес детей с процесса игры на процесс получения результата.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8" name="Picture 6" descr="http://cliparts.co/cliparts/rin/bBr/rinbBrji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12592">
            <a:off x="7664188" y="3702770"/>
            <a:ext cx="3830782" cy="38307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www.allpbspb.ru/upload/iblock/c2e/c2eb33c400a76869291b0771a688416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385" y="2615112"/>
            <a:ext cx="4317281" cy="28817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84760193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00863" cy="792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137" y="0"/>
            <a:ext cx="6900863" cy="792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146" y="1797916"/>
            <a:ext cx="10914936" cy="4824556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 проекта: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5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</a:t>
            </a:r>
            <a:r>
              <a:rPr lang="ru-RU" sz="3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Совершенствовать монологическую и диалогическую форму речи;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формировать умение вести диалог между взрослыми и детьми;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формировать правильное звукопроизношение, выстраивание фраз в диалоге, совершенствовать грамматические навыки (склонение существительных, согласование прилагательных с существительными, употребление глаголов, причастий, наречий);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учить детей построению самостоятельных высказываний, умению излагать свои мысли развернуто, связно, логично, со смысловой завершенностью, грамматической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оформленностью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, выразительностью;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расширять и активизировать словарный запас.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5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Развивающие</a:t>
            </a:r>
            <a:r>
              <a:rPr lang="ru-RU" sz="3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совершенствовать умение детьми построению самостоятельных высказываний, умению излагать свои мысли развёрнуто, связно, логично, обосновано, со смысловой завершенностью, выразительностью; - развивать социально-коммуникативные навыки и эффективного взаимодействия детей друг с другом, сотрудниками, родителями и гостями детского сада, умение вступать в диалог;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развивать жизненно необходимые </a:t>
            </a:r>
            <a:r>
              <a:rPr lang="ru-RU" sz="3500" u="sng" dirty="0">
                <a:latin typeface="Arial" panose="020B0604020202020204" pitchFamily="34" charset="0"/>
                <a:cs typeface="Arial" panose="020B0604020202020204" pitchFamily="34" charset="0"/>
              </a:rPr>
              <a:t>умения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: справляться с волнением, исходить из своих возможностей, делать выбор и принимать решение;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формировать у дошкольников представление о социальной роли труда взрослых и значимости отдельных </a:t>
            </a:r>
            <a:endParaRPr lang="ru-RU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профессий 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в жизни общества;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развивать у детей любознательность, наблюдательность, активность, умение выступать публично.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5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Воспитательные</a:t>
            </a:r>
            <a:r>
              <a:rPr lang="ru-RU" sz="3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воспитывать чувства принадлежности к группе и закрепление положительных эмоций от общего, </a:t>
            </a:r>
            <a:endParaRPr lang="ru-RU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творческого 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дела;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воспитывать уважительное отношение к людям разных профессий и их труду;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формировать у детей самостоятельность, уверенность в себе.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2530" name="Picture 2" descr="http://minikmucizelerokulu.com/images/icon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1557" y="4364976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55984721"/>
      </p:ext>
    </p:extLst>
  </p:cSld>
  <p:clrMapOvr>
    <a:masterClrMapping/>
  </p:clrMapOvr>
  <p:transition spd="slow">
    <p:push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137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918" y="1374197"/>
            <a:ext cx="2763982" cy="4109605"/>
          </a:xfrm>
        </p:spPr>
      </p:pic>
      <p:sp>
        <p:nvSpPr>
          <p:cNvPr id="8" name="Прямоугольник 7"/>
          <p:cNvSpPr/>
          <p:nvPr/>
        </p:nvSpPr>
        <p:spPr>
          <a:xfrm>
            <a:off x="614149" y="1374197"/>
            <a:ext cx="851759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Тип проекта: </a:t>
            </a:r>
          </a:p>
          <a:p>
            <a:pPr marL="2171700" lvl="4" indent="-3429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практико-ориентированный </a:t>
            </a:r>
          </a:p>
          <a:p>
            <a:pPr marL="2171700" lvl="4" indent="-3429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познавательно-игровой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71700" lvl="4" indent="-3429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творческий </a:t>
            </a:r>
          </a:p>
          <a:p>
            <a:pPr marL="2171700" lvl="4" indent="-3429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открытый</a:t>
            </a:r>
          </a:p>
          <a:p>
            <a:pPr>
              <a:buClr>
                <a:srgbClr val="FF0000"/>
              </a:buClr>
            </a:pPr>
            <a:r>
              <a:rPr lang="ru-RU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реализации проекта:</a:t>
            </a:r>
            <a:r>
              <a:rPr lang="ru-RU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МБДОУ</a:t>
            </a:r>
          </a:p>
          <a:p>
            <a:pPr>
              <a:buClr>
                <a:srgbClr val="FF0000"/>
              </a:buClr>
            </a:pPr>
            <a:r>
              <a:rPr lang="ru-RU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Участники проекта: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171700" lvl="4" indent="-3429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дети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5-6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лет</a:t>
            </a:r>
          </a:p>
          <a:p>
            <a:pPr marL="2171700" lvl="4" indent="-3429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воспитатели </a:t>
            </a:r>
          </a:p>
          <a:p>
            <a:pPr marL="2171700" lvl="4" indent="-34290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родители. </a:t>
            </a:r>
          </a:p>
          <a:p>
            <a:pPr>
              <a:buClr>
                <a:srgbClr val="FF0000"/>
              </a:buClr>
            </a:pPr>
            <a:r>
              <a:rPr lang="ru-RU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Продолжительность: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долгосрочный проект</a:t>
            </a:r>
          </a:p>
        </p:txBody>
      </p:sp>
    </p:spTree>
    <p:extLst>
      <p:ext uri="{BB962C8B-B14F-4D97-AF65-F5344CB8AC3E}">
        <p14:creationId xmlns="" xmlns:p14="http://schemas.microsoft.com/office/powerpoint/2010/main" val="2558156949"/>
      </p:ext>
    </p:extLst>
  </p:cSld>
  <p:clrMapOvr>
    <a:masterClrMapping/>
  </p:clrMapOvr>
  <p:transition spd="slow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137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МЕТОДИЧЕСКИЕ ПРИЕМЫ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r>
              <a:rPr lang="ru-RU" sz="2400" dirty="0"/>
              <a:t>Моделирование</a:t>
            </a:r>
          </a:p>
          <a:p>
            <a:r>
              <a:rPr lang="ru-RU" sz="2400" dirty="0"/>
              <a:t>Объяснение</a:t>
            </a:r>
          </a:p>
          <a:p>
            <a:r>
              <a:rPr lang="ru-RU" sz="2400" dirty="0"/>
              <a:t>Беседа</a:t>
            </a:r>
          </a:p>
          <a:p>
            <a:r>
              <a:rPr lang="ru-RU" sz="2400" dirty="0"/>
              <a:t>Вопросы</a:t>
            </a:r>
          </a:p>
          <a:p>
            <a:r>
              <a:rPr lang="ru-RU" sz="2400" dirty="0"/>
              <a:t>Рассматривание</a:t>
            </a:r>
          </a:p>
          <a:p>
            <a:r>
              <a:rPr lang="ru-RU" sz="2400" dirty="0"/>
              <a:t>Дидактические игры</a:t>
            </a:r>
          </a:p>
          <a:p>
            <a:r>
              <a:rPr lang="ru-RU" sz="2400" dirty="0"/>
              <a:t>Пример ведения интервью</a:t>
            </a:r>
          </a:p>
        </p:txBody>
      </p:sp>
    </p:spTree>
    <p:extLst>
      <p:ext uri="{BB962C8B-B14F-4D97-AF65-F5344CB8AC3E}">
        <p14:creationId xmlns="" xmlns:p14="http://schemas.microsoft.com/office/powerpoint/2010/main" val="2274926097"/>
      </p:ext>
    </p:extLst>
  </p:cSld>
  <p:clrMapOvr>
    <a:masterClrMapping/>
  </p:clrMapOvr>
  <p:transition spd="slow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785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0545" y="2021692"/>
            <a:ext cx="6903699" cy="32014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b="1" i="1" dirty="0">
                <a:solidFill>
                  <a:srgbClr val="FF0000"/>
                </a:solidFill>
              </a:rPr>
              <a:t>Организация образовательного процесса: </a:t>
            </a:r>
            <a:r>
              <a:rPr lang="ru-RU" sz="3600" dirty="0"/>
              <a:t>Обеспечение игровой, познавательной, исследовательской и творческой активности всех воспитанников.</a:t>
            </a:r>
          </a:p>
        </p:txBody>
      </p:sp>
      <p:pic>
        <p:nvPicPr>
          <p:cNvPr id="20482" name="Picture 2" descr="https://3.bp.blogspot.com/-OqbkbMdTu9E/VsYYJ01jfnI/AAAAAAAAAnM/AkEfnXoNt1Q/s1600/0_a01c9_874e3feb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4" y="1690688"/>
            <a:ext cx="2678750" cy="376944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s://lh5.ggpht.com/GkqxgnEL164K1UDIC7ynTp72jCQvALHJKKNvZNnCQDCIUR_9r5MhKkujjzMZnOMua4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9270">
            <a:off x="2642736" y="2529000"/>
            <a:ext cx="1800000" cy="1800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209550" h="247650"/>
            <a:bevelB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09287680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323" y="1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3753" y="1329815"/>
            <a:ext cx="8687938" cy="3947567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Технология организации </a:t>
            </a:r>
            <a:b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rgbClr val="00B050"/>
                </a:solidFill>
                <a:latin typeface="Arial Black" panose="020B0A04020102020204" pitchFamily="34" charset="0"/>
              </a:rPr>
              <a:t>детской журналистики </a:t>
            </a:r>
          </a:p>
        </p:txBody>
      </p:sp>
      <p:pic>
        <p:nvPicPr>
          <p:cNvPr id="18434" name="Picture 2" descr="http://1.bp.blogspot.com/-lR6NIEVxUk8/UGVlS3A-yhI/AAAAAAAAFBs/UDvcKnTQyu8/s1600/c725e97e8c3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41" y="1762243"/>
            <a:ext cx="1652879" cy="18049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://www.npepto.com/wp-content/uploads/2009/06/film-camera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09" y="4071286"/>
            <a:ext cx="2363792" cy="29547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https://lh5.ggpht.com/GkqxgnEL164K1UDIC7ynTp72jCQvALHJKKNvZNnCQDCIUR_9r5MhKkujjzMZnOMua4c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320" y="4804013"/>
            <a:ext cx="1796114" cy="17961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http://cliparts.co/cliparts/qTB/ABA/qTBABAbz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154" y="4686677"/>
            <a:ext cx="2365046" cy="20307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2" name="Picture 10" descr="http://clipart.coolclips.com/480/vectors/tf05090/CoolClips_busi138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818" y="4688564"/>
            <a:ext cx="2503526" cy="20288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98895874"/>
      </p:ext>
    </p:extLst>
  </p:cSld>
  <p:clrMapOvr>
    <a:masterClrMapping/>
  </p:clrMapOvr>
  <p:transition spd="slow">
    <p:wipe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ds02.infourok.ru/uploads/ex/0ff4/0003a5eb-f2564b50/hello_html_m2ed2084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917" y="0"/>
            <a:ext cx="6900863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: скругленные углы 5"/>
          <p:cNvSpPr/>
          <p:nvPr/>
        </p:nvSpPr>
        <p:spPr>
          <a:xfrm>
            <a:off x="846162" y="2729552"/>
            <a:ext cx="11087400" cy="1132763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374650" h="158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240" y="2150656"/>
            <a:ext cx="11217322" cy="2947915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Этапы реализации проекта</a:t>
            </a:r>
            <a:r>
              <a:rPr lang="ru-RU" sz="4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16388" name="Picture 4" descr="http://img-fotki.yandex.ru/get/9508/16969765.168/0_7b4b9_b433c1fa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5" y="1064770"/>
            <a:ext cx="4620098" cy="47284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30563739"/>
      </p:ext>
    </p:extLst>
  </p:cSld>
  <p:clrMapOvr>
    <a:masterClrMapping/>
  </p:clrMapOvr>
  <p:transition spd="slow">
    <p:strips dir="l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588</Words>
  <Application>Microsoft Office PowerPoint</Application>
  <PresentationFormat>Произвольный</PresentationFormat>
  <Paragraphs>140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   неделя: «Новости с праздника»   развитие речи:  </vt:lpstr>
      <vt:lpstr>Слайд 2</vt:lpstr>
      <vt:lpstr>Диалог, творчество, познание, саморазвитие - фундаментальные составляющие проекта.</vt:lpstr>
      <vt:lpstr>Слайд 4</vt:lpstr>
      <vt:lpstr>Слайд 5</vt:lpstr>
      <vt:lpstr>    МЕТОДИЧЕСКИЕ ПРИЕМЫ</vt:lpstr>
      <vt:lpstr>Слайд 7</vt:lpstr>
      <vt:lpstr>Технология организации   детской журналистики </vt:lpstr>
      <vt:lpstr>Этапы реализации проекта </vt:lpstr>
      <vt:lpstr>Слайд 10</vt:lpstr>
      <vt:lpstr>2 этап – «Говорим правильно»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Админ</cp:lastModifiedBy>
  <cp:revision>67</cp:revision>
  <dcterms:created xsi:type="dcterms:W3CDTF">2017-03-27T16:10:01Z</dcterms:created>
  <dcterms:modified xsi:type="dcterms:W3CDTF">2020-05-05T07:53:24Z</dcterms:modified>
</cp:coreProperties>
</file>